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9" d="100"/>
          <a:sy n="59" d="100"/>
        </p:scale>
        <p:origin x="70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7/19/2024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26680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67155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89105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t>
            </a:r>
            <a:r>
              <a:rPr lang="en-US" dirty="0" err="1" smtClean="0">
                <a:solidFill>
                  <a:schemeClr val="bg2"/>
                </a:solidFill>
                <a:latin typeface="Abadi"/>
                <a:ea typeface="SF Pro" pitchFamily="2" charset="0"/>
                <a:cs typeface="SF Pro" pitchFamily="2" charset="0"/>
              </a:rPr>
              <a:t>Abulfida</a:t>
            </a:r>
            <a:r>
              <a:rPr lang="en-US" dirty="0" smtClean="0">
                <a:solidFill>
                  <a:schemeClr val="bg2"/>
                </a:solidFill>
                <a:latin typeface="Abadi"/>
                <a:ea typeface="SF Pro" pitchFamily="2" charset="0"/>
                <a:cs typeface="SF Pro" pitchFamily="2" charset="0"/>
              </a:rPr>
              <a:t> Ahmed&gt;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&lt;14/7/2024&gt;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4"/>
            <a:ext cx="4830689" cy="5032375"/>
          </a:xfrm>
          <a:prstGeom prst="rect">
            <a:avLst/>
          </a:prstGeom>
        </p:spPr>
        <p:txBody>
          <a:bodyPr/>
          <a:lstStyle/>
          <a:p>
            <a:r>
              <a:rPr lang="en-US" sz="2000" dirty="0">
                <a:latin typeface="Abadi" panose="020B0604020104020204"/>
              </a:rPr>
              <a:t> </a:t>
            </a:r>
            <a:r>
              <a:rPr lang="en-US" sz="2000" dirty="0" smtClean="0">
                <a:latin typeface="Abadi" panose="020B0604020104020204"/>
              </a:rPr>
              <a:t>Performed </a:t>
            </a:r>
            <a:r>
              <a:rPr lang="en-US" sz="2000" dirty="0">
                <a:latin typeface="Abadi" panose="020B0604020104020204"/>
              </a:rPr>
              <a:t>exploratory data analysis </a:t>
            </a:r>
            <a:r>
              <a:rPr lang="en-US" sz="2000" dirty="0" smtClean="0">
                <a:latin typeface="Abadi" panose="020B0604020104020204"/>
              </a:rPr>
              <a:t> </a:t>
            </a:r>
          </a:p>
          <a:p>
            <a:pPr marL="0" indent="0">
              <a:buNone/>
            </a:pPr>
            <a:r>
              <a:rPr lang="en-US" sz="2000" dirty="0" smtClean="0">
                <a:latin typeface="Abadi" panose="020B0604020104020204"/>
              </a:rPr>
              <a:t> and </a:t>
            </a:r>
            <a:r>
              <a:rPr lang="en-US" sz="2000" dirty="0">
                <a:latin typeface="Abadi" panose="020B0604020104020204"/>
              </a:rPr>
              <a:t>determined the training </a:t>
            </a:r>
            <a:r>
              <a:rPr lang="en-US" sz="2000" dirty="0" smtClean="0">
                <a:latin typeface="Abadi" panose="020B0604020104020204"/>
              </a:rPr>
              <a:t>labels</a:t>
            </a:r>
          </a:p>
          <a:p>
            <a:r>
              <a:rPr lang="en-US" sz="2000" dirty="0" smtClean="0">
                <a:latin typeface="Abadi" panose="020B0604020104020204"/>
              </a:rPr>
              <a:t>Calculated </a:t>
            </a:r>
            <a:r>
              <a:rPr lang="en-US" sz="2000" dirty="0">
                <a:latin typeface="Abadi" panose="020B0604020104020204"/>
              </a:rPr>
              <a:t>the number of launches at </a:t>
            </a:r>
            <a:endParaRPr lang="en-US" sz="2000" dirty="0" smtClean="0">
              <a:latin typeface="Abadi" panose="020B0604020104020204"/>
            </a:endParaRPr>
          </a:p>
          <a:p>
            <a:pPr marL="0" indent="0">
              <a:buNone/>
            </a:pPr>
            <a:r>
              <a:rPr lang="en-US" sz="2000" dirty="0" smtClean="0">
                <a:latin typeface="Abadi" panose="020B0604020104020204"/>
              </a:rPr>
              <a:t>     each </a:t>
            </a:r>
            <a:r>
              <a:rPr lang="en-US" sz="2000" dirty="0">
                <a:latin typeface="Abadi" panose="020B0604020104020204"/>
              </a:rPr>
              <a:t>site, and the number and occurrence </a:t>
            </a:r>
            <a:endParaRPr lang="en-US" sz="2000" dirty="0" smtClean="0">
              <a:latin typeface="Abadi" panose="020B0604020104020204"/>
            </a:endParaRPr>
          </a:p>
          <a:p>
            <a:pPr marL="0" indent="0">
              <a:buNone/>
            </a:pPr>
            <a:r>
              <a:rPr lang="en-US" sz="2000" dirty="0">
                <a:latin typeface="Abadi" panose="020B0604020104020204"/>
              </a:rPr>
              <a:t> </a:t>
            </a:r>
            <a:r>
              <a:rPr lang="en-US" sz="2000" dirty="0" smtClean="0">
                <a:latin typeface="Abadi" panose="020B0604020104020204"/>
              </a:rPr>
              <a:t>    of </a:t>
            </a:r>
            <a:r>
              <a:rPr lang="en-US" sz="2000" dirty="0">
                <a:latin typeface="Abadi" panose="020B0604020104020204"/>
              </a:rPr>
              <a:t>each </a:t>
            </a:r>
            <a:r>
              <a:rPr lang="en-US" sz="2000" dirty="0" smtClean="0">
                <a:latin typeface="Abadi" panose="020B0604020104020204"/>
              </a:rPr>
              <a:t>orbits</a:t>
            </a:r>
          </a:p>
          <a:p>
            <a:r>
              <a:rPr lang="en-US" sz="2000" dirty="0">
                <a:latin typeface="Abadi" panose="020B0604020104020204"/>
              </a:rPr>
              <a:t>We created landing outcome label</a:t>
            </a:r>
            <a:endParaRPr lang="en-US" sz="2000" dirty="0">
              <a:latin typeface="Abadi" panose="020B0604020104020204"/>
            </a:endParaRPr>
          </a:p>
          <a:p>
            <a:r>
              <a:rPr lang="en-US" dirty="0"/>
              <a:t>https://github.com/nyalau-team/Captsone/blob/342ffd57c6aa4eba9894e9dd4d512500af5c7d11/Data%20Wrangling.ipynb</a:t>
            </a:r>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643" y="1364634"/>
            <a:ext cx="6095160" cy="4938195"/>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 y="1825624"/>
            <a:ext cx="11152414" cy="4918076"/>
          </a:xfrm>
          <a:prstGeom prst="rect">
            <a:avLst/>
          </a:prstGeom>
        </p:spPr>
        <p:txBody>
          <a:bodyPr lIns="91440" tIns="45720" rIns="91440" bIns="45720" anchor="t"/>
          <a:lstStyle/>
          <a:p>
            <a:pPr>
              <a:lnSpc>
                <a:spcPct val="100000"/>
              </a:lnSpc>
              <a:spcBef>
                <a:spcPts val="1400"/>
              </a:spcBef>
            </a:pPr>
            <a:r>
              <a:rPr lang="en-US" sz="2000" dirty="0">
                <a:latin typeface="Abadi" panose="020B0604020104020204"/>
              </a:rPr>
              <a:t>explored the data by visualizing the </a:t>
            </a:r>
            <a:r>
              <a:rPr lang="en-US" sz="2000" dirty="0" smtClean="0">
                <a:latin typeface="Abadi" panose="020B0604020104020204"/>
              </a:rPr>
              <a:t>relationship</a:t>
            </a:r>
          </a:p>
          <a:p>
            <a:pPr marL="0" indent="0">
              <a:lnSpc>
                <a:spcPct val="100000"/>
              </a:lnSpc>
              <a:spcBef>
                <a:spcPts val="1400"/>
              </a:spcBef>
              <a:buNone/>
            </a:pPr>
            <a:r>
              <a:rPr lang="en-US" sz="2000" dirty="0" smtClean="0">
                <a:latin typeface="Abadi" panose="020B0604020104020204"/>
              </a:rPr>
              <a:t>between </a:t>
            </a:r>
            <a:r>
              <a:rPr lang="en-US" sz="2000" dirty="0">
                <a:latin typeface="Abadi" panose="020B0604020104020204"/>
              </a:rPr>
              <a:t>flight number and launch Site, </a:t>
            </a:r>
            <a:r>
              <a:rPr lang="en-US" sz="2000" dirty="0" smtClean="0">
                <a:latin typeface="Abadi" panose="020B0604020104020204"/>
              </a:rPr>
              <a:t>payload</a:t>
            </a:r>
          </a:p>
          <a:p>
            <a:pPr marL="0" indent="0">
              <a:lnSpc>
                <a:spcPct val="100000"/>
              </a:lnSpc>
              <a:spcBef>
                <a:spcPts val="1400"/>
              </a:spcBef>
              <a:buNone/>
            </a:pPr>
            <a:r>
              <a:rPr lang="en-US" sz="2000" dirty="0" smtClean="0">
                <a:latin typeface="Abadi" panose="020B0604020104020204"/>
              </a:rPr>
              <a:t>and </a:t>
            </a:r>
            <a:r>
              <a:rPr lang="en-US" sz="2000" dirty="0">
                <a:latin typeface="Abadi" panose="020B0604020104020204"/>
              </a:rPr>
              <a:t>launch site, success rate of each orbit type, </a:t>
            </a:r>
            <a:endParaRPr lang="en-US" sz="2000" dirty="0" smtClean="0">
              <a:latin typeface="Abadi" panose="020B0604020104020204"/>
            </a:endParaRPr>
          </a:p>
          <a:p>
            <a:pPr marL="0" indent="0">
              <a:lnSpc>
                <a:spcPct val="100000"/>
              </a:lnSpc>
              <a:spcBef>
                <a:spcPts val="1400"/>
              </a:spcBef>
              <a:buNone/>
            </a:pPr>
            <a:r>
              <a:rPr lang="en-US" sz="2000" dirty="0" smtClean="0">
                <a:latin typeface="Abadi" panose="020B0604020104020204"/>
              </a:rPr>
              <a:t>flight </a:t>
            </a:r>
            <a:r>
              <a:rPr lang="en-US" sz="2000" dirty="0">
                <a:latin typeface="Abadi" panose="020B0604020104020204"/>
              </a:rPr>
              <a:t>number and orbit type, the launch success </a:t>
            </a:r>
            <a:endParaRPr lang="en-US" sz="2000" dirty="0" smtClean="0">
              <a:latin typeface="Abadi" panose="020B0604020104020204"/>
            </a:endParaRPr>
          </a:p>
          <a:p>
            <a:pPr marL="0" indent="0">
              <a:lnSpc>
                <a:spcPct val="100000"/>
              </a:lnSpc>
              <a:spcBef>
                <a:spcPts val="1400"/>
              </a:spcBef>
              <a:buNone/>
            </a:pPr>
            <a:r>
              <a:rPr lang="en-US" sz="2000" dirty="0" smtClean="0">
                <a:latin typeface="Abadi" panose="020B0604020104020204"/>
              </a:rPr>
              <a:t>yearly </a:t>
            </a:r>
            <a:r>
              <a:rPr lang="en-US" sz="2000" dirty="0">
                <a:latin typeface="Abadi" panose="020B0604020104020204"/>
              </a:rPr>
              <a:t>trend</a:t>
            </a:r>
            <a:r>
              <a:rPr lang="en-US" sz="2000" dirty="0" smtClean="0">
                <a:latin typeface="Abadi" panose="020B0604020104020204"/>
              </a:rPr>
              <a:t>.</a:t>
            </a:r>
          </a:p>
          <a:p>
            <a:pPr marL="0" indent="0">
              <a:lnSpc>
                <a:spcPct val="100000"/>
              </a:lnSpc>
              <a:spcBef>
                <a:spcPts val="1400"/>
              </a:spcBef>
              <a:buNone/>
            </a:pPr>
            <a:r>
              <a:rPr lang="en-US" sz="2000" dirty="0">
                <a:solidFill>
                  <a:srgbClr val="FF0000"/>
                </a:solidFill>
                <a:latin typeface="Abadi" panose="020B0604020104020204"/>
              </a:rPr>
              <a:t>https://github.com/nyalau-team/Captsone/blob/342ffd57c6aa4eba9894e9dd4d512500af5c7d11/EDA%20with%20Data%20Visualization.ipynb</a:t>
            </a:r>
            <a:endParaRPr lang="en-US" sz="2000" dirty="0">
              <a:solidFill>
                <a:srgbClr val="FF0000"/>
              </a:solidFill>
              <a:latin typeface="Abadi" panose="020B0604020104020204"/>
            </a:endParaRP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886" y="1662356"/>
            <a:ext cx="5677657" cy="22189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150" y="3951514"/>
            <a:ext cx="5542622" cy="279218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81" y="5241471"/>
            <a:ext cx="5812005" cy="1432039"/>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a:t>
            </a:r>
            <a:r>
              <a:rPr lang="en-US" sz="2200" dirty="0" smtClean="0">
                <a:solidFill>
                  <a:schemeClr val="accent3">
                    <a:lumMod val="25000"/>
                  </a:schemeClr>
                </a:solidFill>
                <a:latin typeface="Abadi"/>
              </a:rPr>
              <a:t>database</a:t>
            </a:r>
          </a:p>
          <a:p>
            <a:pPr>
              <a:lnSpc>
                <a:spcPct val="100000"/>
              </a:lnSpc>
              <a:spcBef>
                <a:spcPts val="1400"/>
              </a:spcBef>
            </a:pPr>
            <a:r>
              <a:rPr lang="en-US" sz="2200" dirty="0">
                <a:solidFill>
                  <a:schemeClr val="accent3">
                    <a:lumMod val="25000"/>
                  </a:schemeClr>
                </a:solidFill>
                <a:latin typeface="Abadi"/>
              </a:rPr>
              <a:t>We applied EDA with SQL to get insight from the </a:t>
            </a:r>
            <a:r>
              <a:rPr lang="en-US" sz="2200" dirty="0" smtClean="0">
                <a:solidFill>
                  <a:schemeClr val="accent3">
                    <a:lumMod val="25000"/>
                  </a:schemeClr>
                </a:solidFill>
                <a:latin typeface="Abadi"/>
              </a:rPr>
              <a:t>data</a:t>
            </a:r>
          </a:p>
          <a:p>
            <a:pPr>
              <a:lnSpc>
                <a:spcPct val="100000"/>
              </a:lnSpc>
              <a:spcBef>
                <a:spcPts val="1400"/>
              </a:spcBef>
            </a:pPr>
            <a:r>
              <a:rPr lang="en-US" sz="2200" dirty="0">
                <a:solidFill>
                  <a:schemeClr val="accent3">
                    <a:lumMod val="25000"/>
                  </a:schemeClr>
                </a:solidFill>
                <a:latin typeface="Abadi"/>
              </a:rPr>
              <a:t>The names of unique launch sites in the space mission.</a:t>
            </a:r>
          </a:p>
          <a:p>
            <a:pPr>
              <a:lnSpc>
                <a:spcPct val="100000"/>
              </a:lnSpc>
              <a:spcBef>
                <a:spcPts val="1400"/>
              </a:spcBef>
            </a:pPr>
            <a:r>
              <a:rPr lang="en-US" sz="2200" dirty="0">
                <a:solidFill>
                  <a:schemeClr val="accent3">
                    <a:lumMod val="25000"/>
                  </a:schemeClr>
                </a:solidFill>
                <a:latin typeface="Abadi"/>
              </a:rPr>
              <a:t>- The total payload mass carried by boosters launched by NASA </a:t>
            </a:r>
          </a:p>
          <a:p>
            <a:pPr>
              <a:lnSpc>
                <a:spcPct val="100000"/>
              </a:lnSpc>
              <a:spcBef>
                <a:spcPts val="1400"/>
              </a:spcBef>
            </a:pPr>
            <a:r>
              <a:rPr lang="en-US" sz="2200" dirty="0">
                <a:solidFill>
                  <a:schemeClr val="accent3">
                    <a:lumMod val="25000"/>
                  </a:schemeClr>
                </a:solidFill>
                <a:latin typeface="Abadi"/>
              </a:rPr>
              <a:t>- The average payload mass carried by booster version F9 v1.1</a:t>
            </a:r>
          </a:p>
          <a:p>
            <a:pPr>
              <a:lnSpc>
                <a:spcPct val="100000"/>
              </a:lnSpc>
              <a:spcBef>
                <a:spcPts val="1400"/>
              </a:spcBef>
            </a:pPr>
            <a:r>
              <a:rPr lang="en-US" sz="2200" dirty="0">
                <a:solidFill>
                  <a:schemeClr val="accent3">
                    <a:lumMod val="25000"/>
                  </a:schemeClr>
                </a:solidFill>
                <a:latin typeface="Abadi"/>
              </a:rPr>
              <a:t>- The total number of successful and failure mission </a:t>
            </a:r>
            <a:r>
              <a:rPr lang="en-US" sz="2200" dirty="0" smtClean="0">
                <a:solidFill>
                  <a:schemeClr val="accent3">
                    <a:lumMod val="25000"/>
                  </a:schemeClr>
                </a:solidFill>
                <a:latin typeface="Abadi"/>
              </a:rPr>
              <a:t>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FF0000"/>
                </a:solidFill>
                <a:latin typeface="Abadi" panose="020B0604020104020204" pitchFamily="34" charset="0"/>
              </a:rPr>
              <a:t>https://github.com/nyalau-team/Captsone/blob/342ffd57c6aa4eba9894e9dd4d512500af5c7d11/EDA%20with%20SQL.ipynb</a:t>
            </a: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000" dirty="0">
                <a:latin typeface="Abadi" panose="020B0604020104020204"/>
              </a:rPr>
              <a:t>We marked all launch sites, and added map objects such as markers, circles, lines to mark the success or failure of launches for each site on the folium </a:t>
            </a:r>
            <a:r>
              <a:rPr lang="en-US" sz="2000" dirty="0" smtClean="0">
                <a:latin typeface="Abadi" panose="020B0604020104020204"/>
              </a:rPr>
              <a:t>map</a:t>
            </a:r>
          </a:p>
          <a:p>
            <a:pPr>
              <a:lnSpc>
                <a:spcPct val="100000"/>
              </a:lnSpc>
              <a:spcBef>
                <a:spcPts val="1400"/>
              </a:spcBef>
            </a:pPr>
            <a:r>
              <a:rPr lang="en-US" sz="2000" dirty="0">
                <a:solidFill>
                  <a:schemeClr val="accent3">
                    <a:lumMod val="25000"/>
                  </a:schemeClr>
                </a:solidFill>
                <a:latin typeface="Abadi" panose="020B0604020104020204" pitchFamily="34" charset="0"/>
              </a:rPr>
              <a:t>We assigned the feature launch </a:t>
            </a:r>
            <a:r>
              <a:rPr lang="en-US" sz="2000" dirty="0" smtClean="0">
                <a:solidFill>
                  <a:schemeClr val="accent3">
                    <a:lumMod val="25000"/>
                  </a:schemeClr>
                </a:solidFill>
                <a:latin typeface="Abadi" panose="020B0604020104020204" pitchFamily="34" charset="0"/>
              </a:rPr>
              <a:t>outcomes 0 and 1</a:t>
            </a:r>
          </a:p>
          <a:p>
            <a:pPr>
              <a:lnSpc>
                <a:spcPct val="100000"/>
              </a:lnSpc>
              <a:spcBef>
                <a:spcPts val="1400"/>
              </a:spcBef>
            </a:pPr>
            <a:r>
              <a:rPr lang="en-US" sz="2000" dirty="0"/>
              <a:t>We calculated the distances between a launch site to its </a:t>
            </a:r>
            <a:r>
              <a:rPr lang="en-US" sz="2000" dirty="0" smtClean="0"/>
              <a:t>proximities. </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smtClean="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FF0000"/>
                </a:solidFill>
                <a:latin typeface="Abadi" panose="020B0604020104020204" pitchFamily="34" charset="0"/>
              </a:rPr>
              <a:t>https://github.com/nyalau-team/Captsone/blob/342ffd57c6aa4eba9894e9dd4d512500af5c7d11/Interactive%20Visual%20Analytics%20with%20Folium.ipynb</a:t>
            </a:r>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We plotted scatter graph showing the relationship with Outcome and Payload </a:t>
            </a:r>
          </a:p>
          <a:p>
            <a:pPr>
              <a:lnSpc>
                <a:spcPct val="100000"/>
              </a:lnSpc>
              <a:spcBef>
                <a:spcPts val="1400"/>
              </a:spcBef>
            </a:pPr>
            <a:r>
              <a:rPr lang="en-US" sz="2200" dirty="0">
                <a:solidFill>
                  <a:schemeClr val="accent3">
                    <a:lumMod val="25000"/>
                  </a:schemeClr>
                </a:solidFill>
                <a:latin typeface="Abadi" panose="020B0604020104020204" pitchFamily="34" charset="0"/>
              </a:rPr>
              <a:t>Mass (Kg) for the different booster </a:t>
            </a:r>
            <a:r>
              <a:rPr lang="en-US" sz="2200" dirty="0" smtClean="0">
                <a:solidFill>
                  <a:schemeClr val="accent3">
                    <a:lumMod val="25000"/>
                  </a:schemeClr>
                </a:solidFill>
                <a:latin typeface="Abadi" panose="020B0604020104020204" pitchFamily="34" charset="0"/>
              </a:rPr>
              <a:t>version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https://github.com/nyalau-team/Captsone/blob/342ffd57c6aa4eba9894e9dd4d512500af5c7d11/Extracting%20and%20Visualizing%20Stock%20Data.ipynb</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a:t>
            </a: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into training and </a:t>
            </a:r>
            <a:r>
              <a:rPr lang="en-US" sz="2200" dirty="0" smtClean="0">
                <a:solidFill>
                  <a:schemeClr val="accent3">
                    <a:lumMod val="25000"/>
                  </a:schemeClr>
                </a:solidFill>
                <a:latin typeface="Abadi" panose="020B0604020104020204" pitchFamily="34" charset="0"/>
              </a:rPr>
              <a:t>testing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Built </a:t>
            </a:r>
            <a:r>
              <a:rPr lang="en-US" sz="2200" dirty="0">
                <a:solidFill>
                  <a:schemeClr val="accent3">
                    <a:lumMod val="25000"/>
                  </a:schemeClr>
                </a:solidFill>
                <a:latin typeface="Abadi" panose="020B0604020104020204" pitchFamily="34" charset="0"/>
              </a:rPr>
              <a:t>different machine learning </a:t>
            </a:r>
            <a:r>
              <a:rPr lang="en-US" sz="2200" dirty="0" smtClean="0">
                <a:solidFill>
                  <a:schemeClr val="accent3">
                    <a:lumMod val="25000"/>
                  </a:schemeClr>
                </a:solidFill>
                <a:latin typeface="Abadi" panose="020B0604020104020204" pitchFamily="34" charset="0"/>
              </a:rPr>
              <a:t>models</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FF0000"/>
                </a:solidFill>
                <a:latin typeface="Abadi" panose="020B0604020104020204" pitchFamily="34" charset="0"/>
              </a:rPr>
              <a:t>https://github.com/nyalau-team/Captsone/blob/342ffd57c6aa4eba9894e9dd4d512500af5c7d11/Extracting%20and%20Visualizing%20Stock%20Data.ipynb</a:t>
            </a:r>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3" y="2057399"/>
            <a:ext cx="10091498" cy="4369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a:t>
            </a: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success rate at a launch site</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865" y="3261525"/>
            <a:ext cx="10107746" cy="2927004"/>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69757"/>
            <a:ext cx="8325003" cy="9347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CCFAS SLC 40 is highest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4071"/>
            <a:ext cx="11658600" cy="2841502"/>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82114"/>
            <a:ext cx="10251775" cy="3811588"/>
          </a:xfrm>
          <a:prstGeom prst="rect">
            <a:avLst/>
          </a:prstGeom>
        </p:spPr>
        <p:txBody>
          <a:bodyPr>
            <a:normAutofit/>
          </a:bodyPr>
          <a:lstStyle/>
          <a:p>
            <a:pPr>
              <a:lnSpc>
                <a:spcPct val="100000"/>
              </a:lnSpc>
              <a:spcBef>
                <a:spcPts val="1400"/>
              </a:spcBef>
            </a:pPr>
            <a:r>
              <a:rPr lang="en-US" sz="2400" dirty="0"/>
              <a:t>From the plot, we can see that ES-L1, GEO, HEO, SSO, VLEO had the most success </a:t>
            </a:r>
            <a:r>
              <a:rPr lang="en-US" sz="2400" dirty="0" smtClean="0"/>
              <a:t>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09" y="2971800"/>
            <a:ext cx="10121147" cy="3254592"/>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Flight </a:t>
            </a:r>
            <a:r>
              <a:rPr lang="en-US" sz="2200" dirty="0">
                <a:solidFill>
                  <a:schemeClr val="accent3">
                    <a:lumMod val="25000"/>
                  </a:schemeClr>
                </a:solidFill>
                <a:latin typeface="Abadi" panose="020B0604020104020204" pitchFamily="34" charset="0"/>
              </a:rPr>
              <a:t>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743" y="2824715"/>
            <a:ext cx="10911786" cy="3200858"/>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25" y="3025534"/>
            <a:ext cx="10911786" cy="3200858"/>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25" y="3200400"/>
            <a:ext cx="9568347" cy="3657600"/>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unique launch </a:t>
            </a:r>
            <a:r>
              <a:rPr lang="en-US" sz="2200" dirty="0" smtClean="0">
                <a:solidFill>
                  <a:schemeClr val="accent3">
                    <a:lumMod val="25000"/>
                  </a:schemeClr>
                </a:solidFill>
                <a:latin typeface="Abadi" panose="020B0604020104020204" pitchFamily="34" charset="0"/>
              </a:rPr>
              <a:t>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498272"/>
            <a:ext cx="10872261" cy="3527302"/>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5 </a:t>
            </a:r>
            <a:r>
              <a:rPr lang="en-US" sz="2200" dirty="0">
                <a:solidFill>
                  <a:schemeClr val="accent3">
                    <a:lumMod val="25000"/>
                  </a:schemeClr>
                </a:solidFill>
                <a:latin typeface="Abadi" panose="020B0604020104020204" pitchFamily="34" charset="0"/>
              </a:rPr>
              <a:t>records where launch sites begin with `CCA</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6" y="2334986"/>
            <a:ext cx="9923086" cy="4523014"/>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a:t>
            </a:r>
            <a:r>
              <a:rPr lang="en-US" sz="2200" dirty="0" smtClean="0">
                <a:solidFill>
                  <a:schemeClr val="accent3">
                    <a:lumMod val="25000"/>
                  </a:schemeClr>
                </a:solidFill>
                <a:latin typeface="Abadi" panose="020B0604020104020204" pitchFamily="34" charset="0"/>
              </a:rPr>
              <a:t>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741" y="3044082"/>
            <a:ext cx="9104245" cy="3258005"/>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29" y="2334986"/>
            <a:ext cx="10984443" cy="3690587"/>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86" y="2237013"/>
            <a:ext cx="10809514" cy="3788559"/>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50" y="2510356"/>
            <a:ext cx="9955350" cy="4119043"/>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6" y="2432957"/>
            <a:ext cx="10923814" cy="4481932"/>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596243"/>
            <a:ext cx="7444727" cy="4261757"/>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579914"/>
            <a:ext cx="9876219" cy="3847297"/>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66" y="2256783"/>
            <a:ext cx="10133820" cy="4601217"/>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a:t>
            </a:r>
            <a:r>
              <a:rPr lang="en-US" dirty="0" smtClean="0">
                <a:solidFill>
                  <a:srgbClr val="0B49CB"/>
                </a:solidFill>
                <a:latin typeface="Abadi"/>
              </a:rPr>
              <a:t>1&gt;</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871" y="2498271"/>
            <a:ext cx="10271872" cy="3928940"/>
          </a:xfrm>
          <a:prstGeom prst="rect">
            <a:avLst/>
          </a:prstGeom>
        </p:spPr>
      </p:pic>
      <p:sp>
        <p:nvSpPr>
          <p:cNvPr id="6" name="Rectangle 5"/>
          <p:cNvSpPr/>
          <p:nvPr/>
        </p:nvSpPr>
        <p:spPr>
          <a:xfrm>
            <a:off x="1208696" y="1955919"/>
            <a:ext cx="9535503" cy="523220"/>
          </a:xfrm>
          <a:prstGeom prst="rect">
            <a:avLst/>
          </a:prstGeom>
        </p:spPr>
        <p:txBody>
          <a:bodyPr wrap="square">
            <a:spAutoFit/>
          </a:bodyPr>
          <a:lstStyle/>
          <a:p>
            <a:r>
              <a:rPr lang="en-US" sz="2800" dirty="0">
                <a:solidFill>
                  <a:srgbClr val="0B49CB"/>
                </a:solidFill>
                <a:latin typeface="Abadi"/>
              </a:rPr>
              <a:t>&lt;</a:t>
            </a:r>
            <a:r>
              <a:rPr lang="en-US" sz="2800" dirty="0"/>
              <a:t>All launch sites global map markers </a:t>
            </a:r>
            <a:r>
              <a:rPr lang="en-US" sz="2800" dirty="0">
                <a:solidFill>
                  <a:srgbClr val="0B49CB"/>
                </a:solidFill>
                <a:latin typeface="Abadi"/>
              </a:rPr>
              <a:t>&gt;</a:t>
            </a:r>
            <a:endParaRPr lang="en-US" sz="2800" dirty="0">
              <a:solidFill>
                <a:srgbClr val="0B49CB"/>
              </a:solidFill>
              <a:latin typeface="Abadi"/>
            </a:endParaRPr>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t>Markers showing launch sites with color labels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71" y="2367643"/>
            <a:ext cx="11021786" cy="4059568"/>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400" dirty="0"/>
              <a:t>Launch Site distance to landmarks </a:t>
            </a:r>
            <a:endParaRPr lang="en-US" sz="2400" dirty="0" smtClean="0"/>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557989"/>
            <a:ext cx="10349746" cy="3467584"/>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400" dirty="0">
                <a:solidFill>
                  <a:srgbClr val="0B49CB"/>
                </a:solidFill>
                <a:latin typeface="Abadi"/>
              </a:rPr>
              <a:t>Pie chart </a:t>
            </a:r>
            <a:r>
              <a:rPr lang="en-US" sz="2400" dirty="0" smtClean="0">
                <a:solidFill>
                  <a:srgbClr val="0B49CB"/>
                </a:solidFill>
                <a:latin typeface="Abadi"/>
              </a:rPr>
              <a:t>shows </a:t>
            </a:r>
            <a:r>
              <a:rPr lang="en-US" sz="2400" dirty="0">
                <a:solidFill>
                  <a:srgbClr val="0B49CB"/>
                </a:solidFill>
                <a:latin typeface="Abadi"/>
              </a:rPr>
              <a:t>the success </a:t>
            </a:r>
            <a:r>
              <a:rPr lang="en-US" sz="2400" dirty="0" err="1" smtClean="0">
                <a:solidFill>
                  <a:srgbClr val="0B49CB"/>
                </a:solidFill>
                <a:latin typeface="Abadi"/>
              </a:rPr>
              <a:t>poropbtion</a:t>
            </a:r>
            <a:r>
              <a:rPr lang="en-US" sz="2400" dirty="0" smtClean="0">
                <a:solidFill>
                  <a:srgbClr val="0B49CB"/>
                </a:solidFill>
                <a:latin typeface="Abadi"/>
              </a:rPr>
              <a:t> achieved </a:t>
            </a:r>
            <a:r>
              <a:rPr lang="en-US" sz="2400" dirty="0">
                <a:solidFill>
                  <a:srgbClr val="0B49CB"/>
                </a:solidFill>
                <a:latin typeface="Abadi"/>
              </a:rPr>
              <a:t>by each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Content Placeholder 3">
            <a:extLst>
              <a:ext uri="{FF2B5EF4-FFF2-40B4-BE49-F238E27FC236}">
                <a16:creationId xmlns:a16="http://schemas.microsoft.com/office/drawing/2014/main" xmlns="" id="{6073DE17-0FF5-4595-A4F2-B52421CEC018}"/>
              </a:ext>
            </a:extLst>
          </p:cNvPr>
          <p:cNvPicPr>
            <a:picLocks noChangeAspect="1"/>
          </p:cNvPicPr>
          <p:nvPr/>
        </p:nvPicPr>
        <p:blipFill>
          <a:blip r:embed="rId3"/>
          <a:stretch>
            <a:fillRect/>
          </a:stretch>
        </p:blipFill>
        <p:spPr>
          <a:xfrm>
            <a:off x="298823" y="2266496"/>
            <a:ext cx="10687962" cy="4400767"/>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sz="2400" dirty="0">
                <a:solidFill>
                  <a:srgbClr val="0B49CB"/>
                </a:solidFill>
                <a:latin typeface="Abadi"/>
              </a:rPr>
              <a:t>Pie chart </a:t>
            </a:r>
            <a:r>
              <a:rPr lang="en-US" sz="2400" dirty="0" smtClean="0">
                <a:solidFill>
                  <a:srgbClr val="0B49CB"/>
                </a:solidFill>
                <a:latin typeface="Abadi"/>
              </a:rPr>
              <a:t>illustrates the </a:t>
            </a:r>
            <a:r>
              <a:rPr lang="en-US" sz="2400" dirty="0">
                <a:solidFill>
                  <a:srgbClr val="0B49CB"/>
                </a:solidFill>
                <a:latin typeface="Abadi"/>
              </a:rPr>
              <a:t>Launch site with the highest launch success ratio</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6" name="Content Placeholder 3">
            <a:extLst>
              <a:ext uri="{FF2B5EF4-FFF2-40B4-BE49-F238E27FC236}">
                <a16:creationId xmlns:a16="http://schemas.microsoft.com/office/drawing/2014/main" xmlns="" id="{6C2AB105-08B3-4384-941B-B102B9F85DF4}"/>
              </a:ext>
            </a:extLst>
          </p:cNvPr>
          <p:cNvPicPr>
            <a:picLocks noChangeAspect="1"/>
          </p:cNvPicPr>
          <p:nvPr/>
        </p:nvPicPr>
        <p:blipFill>
          <a:blip r:embed="rId3"/>
          <a:stretch>
            <a:fillRect/>
          </a:stretch>
        </p:blipFill>
        <p:spPr>
          <a:xfrm>
            <a:off x="561665" y="2417254"/>
            <a:ext cx="10509105" cy="4440746"/>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spcAft>
                <a:spcPts val="600"/>
              </a:spcAft>
              <a:buNone/>
            </a:pPr>
            <a:r>
              <a:rPr lang="en-US" sz="2400" dirty="0">
                <a:solidFill>
                  <a:srgbClr val="0B49CB"/>
                </a:solidFill>
                <a:latin typeface="Abadi" panose="020B0604020104020204" pitchFamily="34" charset="0"/>
              </a:rPr>
              <a:t>Scatter plot of Payload vs Launch Outcome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6"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ChangeAspect="1"/>
          </p:cNvPicPr>
          <p:nvPr/>
        </p:nvPicPr>
        <p:blipFill>
          <a:blip r:embed="rId3"/>
          <a:stretch>
            <a:fillRect/>
          </a:stretch>
        </p:blipFill>
        <p:spPr>
          <a:xfrm>
            <a:off x="719542" y="281038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344617" y="3329890"/>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366075"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a:t>
            </a:r>
            <a:r>
              <a:rPr lang="en-US" sz="7600" dirty="0" smtClean="0">
                <a:solidFill>
                  <a:schemeClr val="bg2">
                    <a:lumMod val="50000"/>
                  </a:schemeClr>
                </a:solidFill>
                <a:latin typeface="Abadi"/>
              </a:rPr>
              <a:t>collected </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Data was collected by different methods</a:t>
            </a:r>
            <a:endParaRPr lang="en-US" sz="2200" dirty="0">
              <a:solidFill>
                <a:schemeClr val="accent3">
                  <a:lumMod val="25000"/>
                </a:schemeClr>
              </a:solidFill>
              <a:latin typeface="Abadi" panose="020B0604020104020204" pitchFamily="34" charset="0"/>
            </a:endParaRPr>
          </a:p>
          <a:p>
            <a:pPr marL="0" indent="0">
              <a:buNone/>
            </a:pPr>
            <a:r>
              <a:rPr lang="en-US" dirty="0" smtClean="0"/>
              <a:t>-</a:t>
            </a:r>
            <a:r>
              <a:rPr lang="en-US" dirty="0" smtClean="0"/>
              <a:t> </a:t>
            </a:r>
            <a:r>
              <a:rPr lang="en-US" sz="2000" dirty="0" smtClean="0">
                <a:latin typeface="Abadi" panose="020B0604020104020204"/>
              </a:rPr>
              <a:t>We </a:t>
            </a:r>
            <a:r>
              <a:rPr lang="en-US" sz="2000" dirty="0">
                <a:latin typeface="Abadi" panose="020B0604020104020204"/>
              </a:rPr>
              <a:t> make a get request to the SpaceX </a:t>
            </a:r>
            <a:r>
              <a:rPr lang="en-US" sz="2000" dirty="0" smtClean="0">
                <a:latin typeface="Abadi" panose="020B0604020104020204"/>
              </a:rPr>
              <a:t>API </a:t>
            </a:r>
            <a:r>
              <a:rPr lang="en-US" sz="2000" dirty="0" smtClean="0">
                <a:latin typeface="Abadi" panose="020B0604020104020204"/>
              </a:rPr>
              <a:t>to get </a:t>
            </a:r>
            <a:r>
              <a:rPr lang="en-US" sz="2000" dirty="0" smtClean="0">
                <a:latin typeface="Abadi" panose="020B0604020104020204"/>
              </a:rPr>
              <a:t>data by </a:t>
            </a:r>
            <a:r>
              <a:rPr lang="en-US" sz="2000" dirty="0">
                <a:latin typeface="Abadi" panose="020B0604020104020204"/>
              </a:rPr>
              <a:t>using </a:t>
            </a:r>
            <a:r>
              <a:rPr lang="en-US" sz="2000" dirty="0" smtClean="0">
                <a:latin typeface="Abadi" panose="020B0604020104020204"/>
              </a:rPr>
              <a:t>libraries </a:t>
            </a:r>
            <a:r>
              <a:rPr lang="en-US" sz="2000" dirty="0" smtClean="0">
                <a:latin typeface="Abadi" panose="020B0604020104020204"/>
              </a:rPr>
              <a:t>requests</a:t>
            </a:r>
            <a:r>
              <a:rPr lang="en-US" sz="2000" dirty="0" smtClean="0">
                <a:latin typeface="Abadi" panose="020B0604020104020204"/>
              </a:rPr>
              <a:t>.</a:t>
            </a:r>
          </a:p>
          <a:p>
            <a:pPr marL="0" indent="0">
              <a:buNone/>
            </a:pPr>
            <a:r>
              <a:rPr lang="en-US" sz="2000" dirty="0">
                <a:latin typeface="Abadi" panose="020B0604020104020204"/>
              </a:rPr>
              <a:t>-</a:t>
            </a:r>
            <a:r>
              <a:rPr lang="en-US" sz="2000" dirty="0" smtClean="0">
                <a:latin typeface="Abadi" panose="020B0604020104020204"/>
              </a:rPr>
              <a:t> decoded </a:t>
            </a:r>
            <a:r>
              <a:rPr lang="en-US" sz="2000" dirty="0">
                <a:latin typeface="Abadi" panose="020B0604020104020204"/>
              </a:rPr>
              <a:t>the response content as a </a:t>
            </a:r>
            <a:r>
              <a:rPr lang="en-US" sz="2000" dirty="0" err="1">
                <a:latin typeface="Abadi" panose="020B0604020104020204"/>
              </a:rPr>
              <a:t>Json</a:t>
            </a:r>
            <a:r>
              <a:rPr lang="en-US" sz="2000" dirty="0">
                <a:latin typeface="Abadi" panose="020B0604020104020204"/>
              </a:rPr>
              <a:t> using .</a:t>
            </a:r>
            <a:r>
              <a:rPr lang="en-US" sz="2000" dirty="0" err="1">
                <a:latin typeface="Abadi" panose="020B0604020104020204"/>
              </a:rPr>
              <a:t>json</a:t>
            </a:r>
            <a:r>
              <a:rPr lang="en-US" sz="2000" dirty="0">
                <a:latin typeface="Abadi" panose="020B0604020104020204"/>
              </a:rPr>
              <a:t>() function call and turn it</a:t>
            </a:r>
          </a:p>
          <a:p>
            <a:pPr marL="0" indent="0">
              <a:buNone/>
            </a:pPr>
            <a:r>
              <a:rPr lang="en-US" sz="2000" dirty="0" smtClean="0">
                <a:latin typeface="Abadi" panose="020B0604020104020204"/>
              </a:rPr>
              <a:t>   into </a:t>
            </a:r>
            <a:r>
              <a:rPr lang="en-US" sz="2000" dirty="0">
                <a:latin typeface="Abadi" panose="020B0604020104020204"/>
              </a:rPr>
              <a:t>a pandas </a:t>
            </a:r>
            <a:r>
              <a:rPr lang="en-US" sz="2000" dirty="0" err="1">
                <a:latin typeface="Abadi" panose="020B0604020104020204"/>
              </a:rPr>
              <a:t>dataframe</a:t>
            </a:r>
            <a:r>
              <a:rPr lang="en-US" sz="2000" dirty="0">
                <a:latin typeface="Abadi" panose="020B0604020104020204"/>
              </a:rPr>
              <a:t> using .</a:t>
            </a:r>
            <a:r>
              <a:rPr lang="en-US" sz="2000" dirty="0" err="1">
                <a:latin typeface="Abadi" panose="020B0604020104020204"/>
              </a:rPr>
              <a:t>json_normalize</a:t>
            </a:r>
            <a:r>
              <a:rPr lang="en-US" sz="2000" dirty="0" smtClean="0">
                <a:latin typeface="Abadi" panose="020B0604020104020204"/>
              </a:rPr>
              <a:t>()</a:t>
            </a:r>
          </a:p>
          <a:p>
            <a:pPr marL="0" indent="0">
              <a:buNone/>
            </a:pPr>
            <a:r>
              <a:rPr lang="en-US" sz="2000" dirty="0" smtClean="0">
                <a:latin typeface="Abadi" panose="020B0604020104020204"/>
              </a:rPr>
              <a:t>- Cleaned </a:t>
            </a:r>
            <a:r>
              <a:rPr lang="en-US" sz="2000" dirty="0">
                <a:latin typeface="Abadi" panose="020B0604020104020204"/>
              </a:rPr>
              <a:t>the data and performed web scraping from Wikipedia for Falcon 9 launch records </a:t>
            </a:r>
            <a:r>
              <a:rPr lang="en-US" sz="2000" dirty="0" smtClean="0">
                <a:latin typeface="Abadi" panose="020B0604020104020204"/>
              </a:rPr>
              <a:t>    with </a:t>
            </a:r>
            <a:r>
              <a:rPr lang="en-US" sz="2000" dirty="0" err="1" smtClean="0">
                <a:latin typeface="Abadi" panose="020B0604020104020204"/>
              </a:rPr>
              <a:t>BeautifulSoup</a:t>
            </a:r>
            <a:endParaRPr lang="en-US" sz="2000" dirty="0" smtClean="0">
              <a:latin typeface="Abadi" panose="020B0604020104020204"/>
            </a:endParaRPr>
          </a:p>
          <a:p>
            <a:pPr marL="0" indent="0">
              <a:buNone/>
            </a:pPr>
            <a:r>
              <a:rPr lang="en-US" sz="2000" dirty="0" smtClean="0">
                <a:latin typeface="Abadi" panose="020B0604020104020204"/>
              </a:rPr>
              <a:t>-The </a:t>
            </a:r>
            <a:r>
              <a:rPr lang="en-US" sz="2000" dirty="0">
                <a:latin typeface="Abadi" panose="020B0604020104020204"/>
              </a:rPr>
              <a:t>objective was to extract the launch records as HTML table, parse the table and convert it to a pandas </a:t>
            </a:r>
            <a:r>
              <a:rPr lang="en-US" sz="2000" dirty="0" err="1" smtClean="0">
                <a:latin typeface="Abadi" panose="020B0604020104020204"/>
              </a:rPr>
              <a:t>dataframe</a:t>
            </a:r>
            <a:r>
              <a:rPr lang="en-US" sz="2000" dirty="0" smtClean="0">
                <a:latin typeface="Abadi" panose="020B0604020104020204"/>
              </a:rPr>
              <a:t>.</a:t>
            </a:r>
            <a:endParaRPr lang="en-US" sz="2000" dirty="0">
              <a:latin typeface="Abadi" panose="020B0604020104020204"/>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0" y="1800225"/>
            <a:ext cx="5461001"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API to collect data, clean </a:t>
            </a: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requested data and </a:t>
            </a:r>
            <a:r>
              <a:rPr lang="en-US" sz="2200" dirty="0" smtClean="0">
                <a:solidFill>
                  <a:schemeClr val="accent3">
                    <a:lumMod val="25000"/>
                  </a:schemeClr>
                </a:solidFill>
                <a:latin typeface="Abadi" panose="020B0604020104020204" pitchFamily="34" charset="0"/>
              </a:rPr>
              <a:t>did basic </a:t>
            </a:r>
            <a:r>
              <a:rPr lang="en-US" sz="2200" dirty="0">
                <a:solidFill>
                  <a:schemeClr val="accent3">
                    <a:lumMod val="25000"/>
                  </a:schemeClr>
                </a:solidFill>
                <a:latin typeface="Abadi" panose="020B0604020104020204" pitchFamily="34" charset="0"/>
              </a:rPr>
              <a:t>data wrangling and </a:t>
            </a:r>
            <a:r>
              <a:rPr lang="en-US" sz="2200" dirty="0" smtClean="0">
                <a:solidFill>
                  <a:schemeClr val="accent3">
                    <a:lumMod val="25000"/>
                  </a:schemeClr>
                </a:solidFill>
                <a:latin typeface="Abadi" panose="020B0604020104020204" pitchFamily="34" charset="0"/>
              </a:rPr>
              <a:t>formatting</a:t>
            </a:r>
            <a:r>
              <a:rPr lang="en-US" sz="2200" dirty="0">
                <a:solidFill>
                  <a:schemeClr val="accent3">
                    <a:lumMod val="25000"/>
                  </a:schemeClr>
                </a:solidFill>
                <a:latin typeface="Abadi" panose="020B0604020104020204" pitchFamily="34" charset="0"/>
              </a:rPr>
              <a:t>.</a:t>
            </a:r>
            <a:endParaRPr lang="en-US" sz="2200" dirty="0" smtClean="0">
              <a:solidFill>
                <a:schemeClr val="accent3">
                  <a:lumMod val="25000"/>
                </a:schemeClr>
              </a:solidFill>
              <a:latin typeface="Abadi"/>
            </a:endParaRPr>
          </a:p>
          <a:p>
            <a:r>
              <a:rPr lang="en-US" dirty="0"/>
              <a:t>https://github.com/nyalau-team/Captsone/blob/342ffd57c6aa4eba9894e9dd4d512500af5c7d11/Data%20Collection%20API.ipynb</a:t>
            </a:r>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1" y="1257300"/>
            <a:ext cx="6573156" cy="5486400"/>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195943" y="1792288"/>
            <a:ext cx="4658706" cy="4634923"/>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*Applied </a:t>
            </a:r>
            <a:r>
              <a:rPr lang="en-US" sz="2200" dirty="0">
                <a:solidFill>
                  <a:schemeClr val="accent3">
                    <a:lumMod val="25000"/>
                  </a:schemeClr>
                </a:solidFill>
                <a:latin typeface="Abadi" panose="020B0604020104020204" pitchFamily="34" charset="0"/>
              </a:rPr>
              <a:t>web scrapping to </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Falcon 9 launch </a:t>
            </a:r>
            <a:r>
              <a:rPr lang="en-US" sz="2200" dirty="0" smtClean="0">
                <a:solidFill>
                  <a:schemeClr val="accent3">
                    <a:lumMod val="25000"/>
                  </a:schemeClr>
                </a:solidFill>
                <a:latin typeface="Abadi" panose="020B0604020104020204" pitchFamily="34" charset="0"/>
              </a:rPr>
              <a:t>with </a:t>
            </a:r>
            <a:r>
              <a:rPr lang="en-US" sz="2200" dirty="0" err="1" smtClean="0">
                <a:solidFill>
                  <a:schemeClr val="accent3">
                    <a:lumMod val="25000"/>
                  </a:schemeClr>
                </a:solidFill>
                <a:latin typeface="Abadi" panose="020B0604020104020204" pitchFamily="34" charset="0"/>
              </a:rPr>
              <a:t>BeautifulSoup</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parsed the table and converted </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it </a:t>
            </a:r>
            <a:r>
              <a:rPr lang="en-US" sz="2200" dirty="0">
                <a:solidFill>
                  <a:schemeClr val="accent3">
                    <a:lumMod val="25000"/>
                  </a:schemeClr>
                </a:solidFill>
                <a:latin typeface="Abadi" panose="020B0604020104020204" pitchFamily="34" charset="0"/>
              </a:rPr>
              <a:t>into a pandas </a:t>
            </a:r>
            <a:r>
              <a:rPr lang="en-US" sz="2200" dirty="0" err="1">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https://github.com/nyalau-team/Captsone/blob/342ffd57c6aa4eba9894e9dd4d512500af5c7d11/Data%20Collection%20with%20Web%20Scraping.ipynb</a:t>
            </a: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649" y="1437932"/>
            <a:ext cx="6944564" cy="5256782"/>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f80a141d-92ca-4d3d-9308-f7e7b1d44ce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2312</TotalTime>
  <Words>1330</Words>
  <Application>Microsoft Office PowerPoint</Application>
  <PresentationFormat>Widescreen</PresentationFormat>
  <Paragraphs>253</Paragraphs>
  <Slides>47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Microsoft account</cp:lastModifiedBy>
  <cp:revision>230</cp:revision>
  <dcterms:created xsi:type="dcterms:W3CDTF">2021-04-29T18:58:34Z</dcterms:created>
  <dcterms:modified xsi:type="dcterms:W3CDTF">2024-07-21T06:51:49Z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